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C0160-C2B4-4554-B62B-02A37881B89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1173E-4C66-4149-906E-46BFF9A5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5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5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07A7E5-CBBB-432E-B36C-EC919233D9C1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8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78AB-A6CF-416E-B06C-AA68F375BCB6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0979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F395C40-C26D-48C2-8421-866F8658CDB7}" type="datetime1">
              <a:rPr lang="ru-RU" smtClean="0">
                <a:solidFill>
                  <a:srgbClr val="DDE9EC"/>
                </a:solidFill>
              </a:rPr>
              <a:pPr/>
              <a:t>01.02.2015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B68-2F93-45FE-8DB6-98B0216A345A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1419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3212-F0AE-44A0-BB7E-77DF16BDC4FE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58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17CC-D113-4DB3-91EA-3EFEEBBC2BAF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6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CC4-993E-433D-8BD2-6B7932950FA2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90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3B75-4811-4055-A357-23A160E482A4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92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D854-D7E1-4EC2-AC03-F3AC74E9403E}" type="datetime1">
              <a:rPr lang="ru-RU" smtClean="0">
                <a:solidFill>
                  <a:srgbClr val="DDE9EC"/>
                </a:solidFill>
              </a:rPr>
              <a:pPr/>
              <a:t>01.02.2015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02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A67F-30B3-4CDB-BCAE-5D8D831E7E22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4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CCAB-8801-4C39-8204-A3B054BFC242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8F471C-F460-4DFE-B942-26D1A542E257}" type="datetime1">
              <a:rPr lang="ru-RU" smtClean="0">
                <a:solidFill>
                  <a:srgbClr val="464653"/>
                </a:solidFill>
              </a:rPr>
              <a:pPr/>
              <a:t>01.02.2015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5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10.docx" TargetMode="External"/><Relationship Id="rId2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9.docx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11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12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8.docx" TargetMode="External"/><Relationship Id="rId2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7.doc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62180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Проектирование образовательной деятельности по профессиональной коррекции нарушений развития </a:t>
            </a:r>
            <a:r>
              <a:rPr lang="ru-RU" sz="2800" b="1" dirty="0" smtClean="0">
                <a:solidFill>
                  <a:schemeClr val="tx1"/>
                </a:solidFill>
              </a:rPr>
              <a:t>детей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79"/>
          </a:xfrm>
        </p:spPr>
        <p:txBody>
          <a:bodyPr/>
          <a:lstStyle/>
          <a:p>
            <a:r>
              <a:rPr lang="ru-RU" dirty="0"/>
              <a:t>Данный раздел содержит </a:t>
            </a:r>
            <a:r>
              <a:rPr lang="ru-RU" b="1" dirty="0"/>
              <a:t>специальные условия</a:t>
            </a:r>
            <a:r>
              <a:rPr lang="ru-RU" dirty="0"/>
              <a:t> для получения образования детьми с ОВЗ, в том числе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проведение групповых и индивидуальных коррекционных занятий и осуществления квалифицированной коррекции нарушений их развития.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Индивидуальный образовательный маршрут сопровождения ребёнка с ОВЗ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29600" cy="3865984"/>
          </a:xfrm>
        </p:spPr>
        <p:txBody>
          <a:bodyPr>
            <a:normAutofit/>
          </a:bodyPr>
          <a:lstStyle/>
          <a:p>
            <a:r>
              <a:rPr lang="ru-RU" dirty="0"/>
              <a:t>- даёт представление о видах трудностей, возникающих у ребёнка при освоении основной общеобразовательной программы; </a:t>
            </a:r>
          </a:p>
          <a:p>
            <a:r>
              <a:rPr lang="ru-RU" dirty="0"/>
              <a:t>- раскрывает причину, лежащую в основе трудностей; </a:t>
            </a:r>
          </a:p>
          <a:p>
            <a:r>
              <a:rPr lang="ru-RU" dirty="0"/>
              <a:t>- содержит примерные виды деятельности, осуществляемые субъектами сопровождения, задания для коррекции.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10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Индивидуальный образовательный маршрут разрабатывается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диагностической карты трудностей, возникающих у детей при освоении Программы, позволяющей составить банк данных детей с ОВЗ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(таблица 9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);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- карты психолого-педагогического сопровождения детей, отражающей наиболее типичные трудности; причину возникновения данной трудности, комплекс заданий для коррекционной работы по преодолению трудностей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(таблица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10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).</a:t>
            </a:r>
            <a:endPara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Таблица 11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11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Задачи</a:t>
            </a:r>
            <a:r>
              <a:rPr lang="ru-RU" dirty="0"/>
              <a:t> оздоровительно-профилактического модуля:</a:t>
            </a:r>
            <a:r>
              <a:rPr lang="ru-RU" i="1" dirty="0"/>
              <a:t> </a:t>
            </a:r>
            <a:r>
              <a:rPr lang="ru-RU" dirty="0"/>
              <a:t>создание условий для сохранения и укрепления здоровья детей с ОВЗ, обеспечение их медико-педагогического сопровождения.</a:t>
            </a:r>
          </a:p>
          <a:p>
            <a:r>
              <a:rPr lang="ru-RU" dirty="0"/>
              <a:t>Оздоровительно-профилактический модуль предполагает проведение индивидуальных профилактических мероприятий в соответствии с имеющимися условиями. Медико-педагогическое сопровождение за развитием ребёнка с ОВЗ осуществляется по плану профилактической работы учреждения.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12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Задачи</a:t>
            </a:r>
            <a:r>
              <a:rPr lang="ru-RU" dirty="0"/>
              <a:t> социально-педагогического модуля:</a:t>
            </a:r>
          </a:p>
          <a:p>
            <a:r>
              <a:rPr lang="ru-RU" dirty="0"/>
              <a:t>- повышение профессиональной компетентности педагогов, работающих с детьми с ОВЗ;</a:t>
            </a:r>
          </a:p>
          <a:p>
            <a:r>
              <a:rPr lang="ru-RU" dirty="0"/>
              <a:t>- взаимодействие с семьёй ребёнка с ОВЗ и социальными партнёрами.</a:t>
            </a:r>
          </a:p>
          <a:p>
            <a:r>
              <a:rPr lang="ru-RU" dirty="0"/>
              <a:t>Социально-педагогический модуль нацелен на повышение уровня профессионального образования педагогов; организацию социально-педагогической помощи детям и их родителям, консультативную деятельность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13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Результаты коррекционной работы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Итоговые и промежуточные результаты коррекционной работы ориентируются на освоение детьми с ОВЗ Программы.</a:t>
            </a:r>
          </a:p>
          <a:p>
            <a:r>
              <a:rPr lang="ru-RU" dirty="0"/>
              <a:t>Динамика развития детей отслеживается по мере реализации индивидуального образовательного маршрута, успешное продвижение по которому свидетельствует о снижении  количества трудностей при освоении Программы</a:t>
            </a:r>
            <a:r>
              <a:rPr lang="ru-RU" dirty="0" smtClean="0"/>
              <a:t>.</a:t>
            </a:r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Таблица 12 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14</a:t>
            </a:fld>
            <a:endParaRPr lang="ru-RU">
              <a:solidFill>
                <a:srgbClr val="464653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305" y="4339916"/>
            <a:ext cx="2202075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93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При разработке программы: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риказ </a:t>
            </a:r>
            <a:r>
              <a:rPr lang="ru-RU" dirty="0"/>
              <a:t>Минобрнауки России от 30.08.2013 г. № 1014 «Об утверждении Порядка организации и осуществления деятельности по основным общеобразовательным программам – образовательным программам дошкольного образования» (раздел 3</a:t>
            </a:r>
            <a:r>
              <a:rPr lang="ru-RU" dirty="0" smtClean="0"/>
              <a:t>):</a:t>
            </a:r>
          </a:p>
          <a:p>
            <a:r>
              <a:rPr lang="ru-RU" dirty="0"/>
              <a:t>- содержание дошкольного образования и условия организации обучения и воспитания детей с ОВЗ определяются </a:t>
            </a:r>
            <a:r>
              <a:rPr lang="ru-RU" b="1" dirty="0"/>
              <a:t>адаптированной образовательной программой </a:t>
            </a:r>
            <a:r>
              <a:rPr lang="ru-RU" dirty="0"/>
              <a:t>(далее – адаптированная Программа);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2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59558"/>
            <a:ext cx="8229600" cy="60377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- под специальными условиями для получения дошкольного образования детьми с ОВЗ понимаются условия обучения, воспитания и развития таких детей, включающие в себя </a:t>
            </a:r>
            <a:r>
              <a:rPr lang="ru-RU" dirty="0" smtClean="0"/>
              <a:t>использование:</a:t>
            </a:r>
          </a:p>
          <a:p>
            <a:r>
              <a:rPr lang="ru-RU" dirty="0" smtClean="0"/>
              <a:t>специальных </a:t>
            </a:r>
            <a:r>
              <a:rPr lang="ru-RU" dirty="0"/>
              <a:t>образовательных </a:t>
            </a:r>
            <a:r>
              <a:rPr lang="ru-RU" dirty="0" smtClean="0"/>
              <a:t>программ</a:t>
            </a:r>
          </a:p>
          <a:p>
            <a:r>
              <a:rPr lang="ru-RU" dirty="0" smtClean="0"/>
              <a:t>методов </a:t>
            </a:r>
            <a:r>
              <a:rPr lang="ru-RU" dirty="0"/>
              <a:t>обучения и воспитания, </a:t>
            </a:r>
            <a:endParaRPr lang="ru-RU" dirty="0" smtClean="0"/>
          </a:p>
          <a:p>
            <a:r>
              <a:rPr lang="ru-RU" dirty="0" smtClean="0"/>
              <a:t>специальных </a:t>
            </a:r>
            <a:r>
              <a:rPr lang="ru-RU" dirty="0"/>
              <a:t>учебников, учебных пособий и дидактических материалов, </a:t>
            </a:r>
            <a:endParaRPr lang="ru-RU" dirty="0" smtClean="0"/>
          </a:p>
          <a:p>
            <a:r>
              <a:rPr lang="ru-RU" dirty="0" smtClean="0"/>
              <a:t>специальных </a:t>
            </a:r>
            <a:r>
              <a:rPr lang="ru-RU" dirty="0"/>
              <a:t>ТСО коллективного и индивидуального пользования, </a:t>
            </a:r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услуг ассистента (помощника), оказывающего детям необходимую техническую помощь,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групповых и индивидуальных коррекционных занятий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обеспечение доступа в здания образовательных организаций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другие условия, без которых невозможно или затруднено освоение образовательных программ дошкольного образования детьми с ОВЗ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3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Принципы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коррекционная работа включается во все направления деятельности образовательной организации;</a:t>
            </a:r>
          </a:p>
          <a:p>
            <a:r>
              <a:rPr lang="ru-RU" dirty="0"/>
              <a:t>- содержание коррекционной работы – это психолого-медико- педагогическое сопровождение детей с ОВЗ, направленное на коррекцию и компенсацию отклонений в физическом и (или) психическом развитии воспитанников;</a:t>
            </a:r>
          </a:p>
          <a:p>
            <a:r>
              <a:rPr lang="ru-RU" dirty="0"/>
              <a:t>- все специалисты образовательной организации осуществляют коррекционную работу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4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Задачи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обеспечение коррекции нарушений развития различных категорий детей с ОВЗ, оказание им квалифицированной помощи в освоении Программы;</a:t>
            </a:r>
          </a:p>
          <a:p>
            <a:r>
              <a:rPr lang="ru-RU" dirty="0"/>
              <a:t>- освоение детьми с ОВЗ Программы, их разностороннее развитие с учётом возрастных и индивидуальных особенностей и особых образовательных потребностей, социальной адаптации.</a:t>
            </a:r>
          </a:p>
          <a:p>
            <a:r>
              <a:rPr lang="ru-RU" b="1" dirty="0"/>
              <a:t>- </a:t>
            </a:r>
            <a:r>
              <a:rPr lang="ru-RU" dirty="0"/>
              <a:t>выбор и реализация образовательного маршрута в соответствии с ОВЗ ребёнка; преодоление затруднений в освоении Программы.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5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системы коррекционной работы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43608" y="4581127"/>
            <a:ext cx="7213848" cy="164225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включает взаимосвязанные диагностический, коррекционно-развивающий, оздоровительно-профилактический, социально-педагогический </a:t>
            </a:r>
            <a:r>
              <a:rPr lang="ru-RU" sz="2400" b="1" dirty="0" smtClean="0">
                <a:solidFill>
                  <a:schemeClr val="bg1"/>
                </a:solidFill>
              </a:rPr>
              <a:t>модули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DE9EC"/>
                </a:solidFill>
              </a:rPr>
              <a:pPr/>
              <a:t>6</a:t>
            </a:fld>
            <a:endParaRPr lang="ru-RU">
              <a:solidFill>
                <a:srgbClr val="DDE9EC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09810352"/>
              </p:ext>
            </p:extLst>
          </p:nvPr>
        </p:nvGraphicFramePr>
        <p:xfrm>
          <a:off x="1691680" y="404664"/>
          <a:ext cx="54726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Содержание коррекционной работы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выявление особых образовательных потребностей детей с ОВЗ, обусловленных недостатками в их физическом и (или) психическом развитии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dirty="0"/>
              <a:t>содержание диагностического модуля);</a:t>
            </a:r>
          </a:p>
          <a:p>
            <a:r>
              <a:rPr lang="ru-RU" dirty="0"/>
              <a:t>- осуществление индивидуально ориентированной психолого-медико-педагогической помощи детям с ОВЗ с учетом особенностей психофизического развития и индивидуальных возможностей детей, в соответствии с рекомендациями психолого-медико-педагогической комиссии (содержание коррекционно-развивающего, оздоровительно-профилактического, социально-педагогического модулей);</a:t>
            </a:r>
          </a:p>
          <a:p>
            <a:r>
              <a:rPr lang="ru-RU" dirty="0"/>
              <a:t>- возможность освоения детьми с ОВЗ Программы и их интеграции в образовательной организации (как результат коррекционной работы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7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Диагностический модуль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Задачи </a:t>
            </a:r>
            <a:r>
              <a:rPr lang="ru-RU" dirty="0"/>
              <a:t>диагностического модуля: выявить и классифицировать типичные трудности, возникающие у ребёнка при освоении Программы; определить причины трудностей, возникающих у ребёнка при освоении Программы.</a:t>
            </a:r>
          </a:p>
          <a:p>
            <a:r>
              <a:rPr lang="ru-RU" b="1" dirty="0"/>
              <a:t>Содержание</a:t>
            </a:r>
            <a:r>
              <a:rPr lang="ru-RU" dirty="0"/>
              <a:t> диагностического модуля составляют программы изучения ребенка различными специалистами.</a:t>
            </a:r>
          </a:p>
          <a:p>
            <a:r>
              <a:rPr lang="ru-RU" dirty="0"/>
              <a:t>Направления, содержание комплексного изучения ребенка, перечень специалистов, изучающих причины затруднений ребенка при освоении Программы, отражены в таблице </a:t>
            </a:r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Таблица 7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Таблица 8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8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2340497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Индивидуально ориентированная психолого-медико-педагогическая помощь детям с ОВЗ (коррекционно-развивающий, оздоровительно-профилактический, социально-педагогический модули</a:t>
            </a:r>
            <a:r>
              <a:rPr lang="ru-RU" sz="2800" b="1" i="1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480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Задачи</a:t>
            </a:r>
            <a:r>
              <a:rPr lang="ru-RU" dirty="0"/>
              <a:t> коррекционно-развивающего модуля:</a:t>
            </a:r>
          </a:p>
          <a:p>
            <a:r>
              <a:rPr lang="ru-RU" dirty="0"/>
              <a:t>- определить необходимые условия для реализации коррекционно-развивающей работы;</a:t>
            </a:r>
          </a:p>
          <a:p>
            <a:r>
              <a:rPr lang="ru-RU" dirty="0"/>
              <a:t>- разработать индивидуальный образовательный маршрут сопровождения ребёнка необходимыми специалистами при освоении Программы (на основе полученных диагностических данных);</a:t>
            </a:r>
          </a:p>
          <a:p>
            <a:r>
              <a:rPr lang="ru-RU" dirty="0"/>
              <a:t>- организовать взаимодействие специалистов, осуществляющих сопровождение ребёнка, испытывающего трудности в освоении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/>
                </a:solidFill>
              </a:rPr>
              <a:pPr/>
              <a:t>9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Начальная</vt:lpstr>
      <vt:lpstr>Проектирование образовательной деятельности по профессиональной коррекции нарушений развития детей</vt:lpstr>
      <vt:lpstr>При разработке программы:</vt:lpstr>
      <vt:lpstr>Презентация PowerPoint</vt:lpstr>
      <vt:lpstr>Принципы </vt:lpstr>
      <vt:lpstr>Задачи </vt:lpstr>
      <vt:lpstr>Структура системы коррекционной работы</vt:lpstr>
      <vt:lpstr>Содержание коррекционной работы</vt:lpstr>
      <vt:lpstr>Диагностический модуль</vt:lpstr>
      <vt:lpstr>Индивидуально ориентированная психолого-медико-педагогическая помощь детям с ОВЗ (коррекционно-развивающий, оздоровительно-профилактический, социально-педагогический модули)</vt:lpstr>
      <vt:lpstr>Индивидуальный образовательный маршрут сопровождения ребёнка с ОВЗ:</vt:lpstr>
      <vt:lpstr>Индивидуальный образовательный маршрут разрабатывается </vt:lpstr>
      <vt:lpstr>Презентация PowerPoint</vt:lpstr>
      <vt:lpstr>Презентация PowerPoint</vt:lpstr>
      <vt:lpstr>Результаты коррекционной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образовательной деятельности по профессиональной коррекции нарушений развития детей</dc:title>
  <dc:creator>Марина</dc:creator>
  <cp:lastModifiedBy>marina</cp:lastModifiedBy>
  <cp:revision>1</cp:revision>
  <dcterms:created xsi:type="dcterms:W3CDTF">2015-02-01T18:08:31Z</dcterms:created>
  <dcterms:modified xsi:type="dcterms:W3CDTF">2015-02-01T18:09:39Z</dcterms:modified>
</cp:coreProperties>
</file>