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C0160-C2B4-4554-B62B-02A37881B896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1173E-4C66-4149-906E-46BFF9A518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256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8CF4D-9556-43F5-9496-37E2BB14EAB5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85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C07A7E5-CBBB-432E-B36C-EC919233D9C1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089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78AB-A6CF-416E-B06C-AA68F375BCB6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90979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F395C40-C26D-48C2-8421-866F8658CDB7}" type="datetime1">
              <a:rPr lang="ru-RU" smtClean="0">
                <a:solidFill>
                  <a:srgbClr val="DDE9EC"/>
                </a:solidFill>
              </a:rPr>
              <a:pPr/>
              <a:t>01.02.2015</a:t>
            </a:fld>
            <a:endParaRPr lang="ru-RU">
              <a:solidFill>
                <a:srgbClr val="DDE9EC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>
              <a:solidFill>
                <a:srgbClr val="DDE9EC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srgbClr val="DDE9EC"/>
                </a:solidFill>
              </a:rPr>
              <a:pPr/>
              <a:t>‹#›</a:t>
            </a:fld>
            <a:endParaRPr lang="ru-RU">
              <a:solidFill>
                <a:srgbClr val="DDE9E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68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08B68-2F93-45FE-8DB6-98B0216A345A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81419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3212-F0AE-44A0-BB7E-77DF16BDC4FE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2580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E17CC-D113-4DB3-91EA-3EFEEBBC2BAF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963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6CC4-993E-433D-8BD2-6B7932950FA2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790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3B75-4811-4055-A357-23A160E482A4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6924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8D854-D7E1-4EC2-AC03-F3AC74E9403E}" type="datetime1">
              <a:rPr lang="ru-RU" smtClean="0">
                <a:solidFill>
                  <a:srgbClr val="DDE9EC"/>
                </a:solidFill>
              </a:rPr>
              <a:pPr/>
              <a:t>01.02.2015</a:t>
            </a:fld>
            <a:endParaRPr lang="ru-RU">
              <a:solidFill>
                <a:srgbClr val="DDE9EC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DE9E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DE9EC"/>
                </a:solidFill>
              </a:rPr>
              <a:pPr/>
              <a:t>‹#›</a:t>
            </a:fld>
            <a:endParaRPr lang="ru-RU">
              <a:solidFill>
                <a:srgbClr val="DDE9EC"/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02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0A67F-30B3-4CDB-BCAE-5D8D831E7E22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24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CCAB-8801-4C39-8204-A3B054BFC242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2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8F471C-F460-4DFE-B942-26D1A542E257}" type="datetime1">
              <a:rPr lang="ru-RU" smtClean="0">
                <a:solidFill>
                  <a:srgbClr val="464653"/>
                </a:solidFill>
              </a:rPr>
              <a:pPr/>
              <a:t>01.02.2015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464653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‹#›</a:t>
            </a:fld>
            <a:endParaRPr lang="ru-RU">
              <a:solidFill>
                <a:srgbClr val="464653"/>
              </a:solidFill>
            </a:endParaRPr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5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F:\&#1057;&#1077;&#1084;&#1080;&#1085;&#1072;&#1088;%20&#1060;&#1043;&#1054;&#1057;%2028%20&#1103;&#1085;&#1074;&#1072;&#1088;&#1103;%202015%20&#1075;\&#1055;&#1088;&#1080;&#1083;&#1086;&#1078;&#1077;&#1085;&#1080;&#1077;%2010.docx" TargetMode="External"/><Relationship Id="rId2" Type="http://schemas.openxmlformats.org/officeDocument/2006/relationships/hyperlink" Target="file:///F:\&#1057;&#1077;&#1084;&#1080;&#1085;&#1072;&#1088;%20&#1060;&#1043;&#1054;&#1057;%2028%20&#1103;&#1085;&#1074;&#1072;&#1088;&#1103;%202015%20&#1075;\&#1055;&#1088;&#1080;&#1083;&#1086;&#1078;&#1077;&#1085;&#1080;&#1077;%209.docx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file:///F:\&#1057;&#1077;&#1084;&#1080;&#1085;&#1072;&#1088;%20&#1060;&#1043;&#1054;&#1057;%2028%20&#1103;&#1085;&#1074;&#1072;&#1088;&#1103;%202015%20&#1075;\&#1055;&#1088;&#1080;&#1083;&#1086;&#1078;&#1077;&#1085;&#1080;&#1077;%2011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F:\&#1057;&#1077;&#1084;&#1080;&#1085;&#1072;&#1088;%20&#1060;&#1043;&#1054;&#1057;%2028%20&#1103;&#1085;&#1074;&#1072;&#1088;&#1103;%202015%20&#1075;\&#1055;&#1088;&#1080;&#1083;&#1086;&#1078;&#1077;&#1085;&#1080;&#1077;%2012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F:\&#1057;&#1077;&#1084;&#1080;&#1085;&#1072;&#1088;%20&#1060;&#1043;&#1054;&#1057;%2028%20&#1103;&#1085;&#1074;&#1072;&#1088;&#1103;%202015%20&#1075;\&#1055;&#1088;&#1080;&#1083;&#1086;&#1078;&#1077;&#1085;&#1080;&#1077;%208.docx" TargetMode="External"/><Relationship Id="rId2" Type="http://schemas.openxmlformats.org/officeDocument/2006/relationships/hyperlink" Target="file:///F:\&#1057;&#1077;&#1084;&#1080;&#1085;&#1072;&#1088;%20&#1060;&#1043;&#1054;&#1057;%2028%20&#1103;&#1085;&#1074;&#1072;&#1088;&#1103;%202015%20&#1075;\&#1055;&#1088;&#1080;&#1083;&#1086;&#1078;&#1077;&#1085;&#1080;&#1077;%207.docx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162180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Проектирование образовательной деятельности по профессиональной коррекции нарушений развития </a:t>
            </a:r>
            <a:r>
              <a:rPr lang="ru-RU" sz="2800" b="1" dirty="0" smtClean="0">
                <a:solidFill>
                  <a:schemeClr val="tx1"/>
                </a:solidFill>
              </a:rPr>
              <a:t>детей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808079"/>
          </a:xfrm>
        </p:spPr>
        <p:txBody>
          <a:bodyPr/>
          <a:lstStyle/>
          <a:p>
            <a:r>
              <a:rPr lang="ru-RU" dirty="0"/>
              <a:t>Данный раздел содержит </a:t>
            </a:r>
            <a:r>
              <a:rPr lang="ru-RU" b="1" dirty="0"/>
              <a:t>специальные условия</a:t>
            </a:r>
            <a:r>
              <a:rPr lang="ru-RU" dirty="0"/>
              <a:t> для получения образования детьми с ОВЗ, в том числе механизмы адаптации Программы для указанных детей, использование специальных образовательных программ и методов, специальных методических пособий и дидактических материалов, проведение групповых и индивидуальных коррекционных занятий и осуществления квалифицированной коррекции нарушений их развития.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1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8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Индивидуальный образовательный маршрут сопровождения ребёнка с ОВЗ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229600" cy="3865984"/>
          </a:xfrm>
        </p:spPr>
        <p:txBody>
          <a:bodyPr>
            <a:normAutofit/>
          </a:bodyPr>
          <a:lstStyle/>
          <a:p>
            <a:r>
              <a:rPr lang="ru-RU" dirty="0"/>
              <a:t>- даёт представление о видах трудностей, возникающих у ребёнка при освоении основной общеобразовательной программы; </a:t>
            </a:r>
          </a:p>
          <a:p>
            <a:r>
              <a:rPr lang="ru-RU" dirty="0"/>
              <a:t>- раскрывает причину, лежащую в основе трудностей; </a:t>
            </a:r>
          </a:p>
          <a:p>
            <a:r>
              <a:rPr lang="ru-RU" dirty="0"/>
              <a:t>- содержит примерные виды деятельности, осуществляемые субъектами сопровождения, задания для коррекции.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10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Индивидуальный образовательный маршрут разрабатывается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- диагностической карты трудностей, возникающих у детей при освоении Программы, позволяющей составить банк данных детей с ОВЗ </a:t>
            </a:r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(таблица 9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);</a:t>
            </a:r>
            <a:endParaRPr lang="ru-RU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/>
              <a:t>- карты психолого-педагогического сопровождения детей, отражающей наиболее типичные трудности; причину возникновения данной трудности, комплекс заданий для коррекционной работы по преодолению трудностей </a:t>
            </a:r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(таблица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10</a:t>
            </a:r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).</a:t>
            </a:r>
            <a:endParaRPr lang="ru-RU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file"/>
              </a:rPr>
              <a:t>Таблица 11</a:t>
            </a:r>
            <a:endParaRPr lang="ru-RU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11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5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Задачи</a:t>
            </a:r>
            <a:r>
              <a:rPr lang="ru-RU" dirty="0"/>
              <a:t> оздоровительно-профилактического модуля:</a:t>
            </a:r>
            <a:r>
              <a:rPr lang="ru-RU" i="1" dirty="0"/>
              <a:t> </a:t>
            </a:r>
            <a:r>
              <a:rPr lang="ru-RU" dirty="0"/>
              <a:t>создание условий для сохранения и укрепления здоровья детей с ОВЗ, обеспечение их медико-педагогического сопровождения.</a:t>
            </a:r>
          </a:p>
          <a:p>
            <a:r>
              <a:rPr lang="ru-RU" dirty="0"/>
              <a:t>Оздоровительно-профилактический модуль предполагает проведение индивидуальных профилактических мероприятий в соответствии с имеющимися условиями. Медико-педагогическое сопровождение за развитием ребёнка с ОВЗ осуществляется по плану профилактической работы учреждения.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12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5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Задачи</a:t>
            </a:r>
            <a:r>
              <a:rPr lang="ru-RU" dirty="0"/>
              <a:t> социально-педагогического модуля:</a:t>
            </a:r>
          </a:p>
          <a:p>
            <a:r>
              <a:rPr lang="ru-RU" dirty="0"/>
              <a:t>- повышение профессиональной компетентности педагогов, работающих с детьми с ОВЗ;</a:t>
            </a:r>
          </a:p>
          <a:p>
            <a:r>
              <a:rPr lang="ru-RU" dirty="0"/>
              <a:t>- взаимодействие с семьёй ребёнка с ОВЗ и социальными партнёрами.</a:t>
            </a:r>
          </a:p>
          <a:p>
            <a:r>
              <a:rPr lang="ru-RU" dirty="0"/>
              <a:t>Социально-педагогический модуль нацелен на повышение уровня профессионального образования педагогов; организацию социально-педагогической помощи детям и их родителям, консультативную деятельность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13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Результаты коррекционной работы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Итоговые и промежуточные результаты коррекционной работы ориентируются на освоение детьми с ОВЗ Программы.</a:t>
            </a:r>
          </a:p>
          <a:p>
            <a:r>
              <a:rPr lang="ru-RU" dirty="0"/>
              <a:t>Динамика развития детей отслеживается по мере реализации индивидуального образовательного маршрута, успешное продвижение по которому свидетельствует о снижении  количества трудностей при освоении Программы</a:t>
            </a:r>
            <a:r>
              <a:rPr lang="ru-RU" dirty="0" smtClean="0"/>
              <a:t>.</a:t>
            </a:r>
          </a:p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Таблица 12 </a:t>
            </a:r>
            <a:endParaRPr lang="ru-RU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14</a:t>
            </a:fld>
            <a:endParaRPr lang="ru-RU">
              <a:solidFill>
                <a:srgbClr val="464653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305" y="4339916"/>
            <a:ext cx="2202075" cy="2348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93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При разработке программы: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риказ </a:t>
            </a:r>
            <a:r>
              <a:rPr lang="ru-RU" dirty="0"/>
              <a:t>Минобрнауки России от 30.08.2013 г. № 1014 «Об утверждении Порядка организации и осуществления деятельности по основным общеобразовательным программам – образовательным программам дошкольного образования» (раздел 3</a:t>
            </a:r>
            <a:r>
              <a:rPr lang="ru-RU" dirty="0" smtClean="0"/>
              <a:t>):</a:t>
            </a:r>
          </a:p>
          <a:p>
            <a:r>
              <a:rPr lang="ru-RU" dirty="0"/>
              <a:t>- содержание дошкольного образования и условия организации обучения и воспитания детей с ОВЗ определяются </a:t>
            </a:r>
            <a:r>
              <a:rPr lang="ru-RU" b="1" dirty="0"/>
              <a:t>адаптированной образовательной программой </a:t>
            </a:r>
            <a:r>
              <a:rPr lang="ru-RU" dirty="0"/>
              <a:t>(далее – адаптированная Программа);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2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1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59558"/>
            <a:ext cx="8229600" cy="60377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- под специальными условиями для получения дошкольного образования детьми с ОВЗ понимаются условия обучения, воспитания и развития таких детей, включающие в себя </a:t>
            </a:r>
            <a:r>
              <a:rPr lang="ru-RU" dirty="0" smtClean="0"/>
              <a:t>использование:</a:t>
            </a:r>
          </a:p>
          <a:p>
            <a:r>
              <a:rPr lang="ru-RU" dirty="0" smtClean="0"/>
              <a:t>специальных </a:t>
            </a:r>
            <a:r>
              <a:rPr lang="ru-RU" dirty="0"/>
              <a:t>образовательных </a:t>
            </a:r>
            <a:r>
              <a:rPr lang="ru-RU" dirty="0" smtClean="0"/>
              <a:t>программ</a:t>
            </a:r>
          </a:p>
          <a:p>
            <a:r>
              <a:rPr lang="ru-RU" dirty="0" smtClean="0"/>
              <a:t>методов </a:t>
            </a:r>
            <a:r>
              <a:rPr lang="ru-RU" dirty="0"/>
              <a:t>обучения и воспитания, </a:t>
            </a:r>
            <a:endParaRPr lang="ru-RU" dirty="0" smtClean="0"/>
          </a:p>
          <a:p>
            <a:r>
              <a:rPr lang="ru-RU" dirty="0" smtClean="0"/>
              <a:t>специальных </a:t>
            </a:r>
            <a:r>
              <a:rPr lang="ru-RU" dirty="0"/>
              <a:t>учебников, учебных пособий и дидактических материалов, </a:t>
            </a:r>
            <a:endParaRPr lang="ru-RU" dirty="0" smtClean="0"/>
          </a:p>
          <a:p>
            <a:r>
              <a:rPr lang="ru-RU" dirty="0" smtClean="0"/>
              <a:t>специальных </a:t>
            </a:r>
            <a:r>
              <a:rPr lang="ru-RU" dirty="0"/>
              <a:t>ТСО коллективного и индивидуального пользования, </a:t>
            </a:r>
            <a:endParaRPr lang="ru-RU" dirty="0" smtClean="0"/>
          </a:p>
          <a:p>
            <a:r>
              <a:rPr lang="ru-RU" dirty="0" smtClean="0"/>
              <a:t>предоставление </a:t>
            </a:r>
            <a:r>
              <a:rPr lang="ru-RU" dirty="0"/>
              <a:t>услуг ассистента (помощника), оказывающего детям необходимую техническую помощь, </a:t>
            </a:r>
            <a:endParaRPr lang="ru-RU" dirty="0" smtClean="0"/>
          </a:p>
          <a:p>
            <a:r>
              <a:rPr lang="ru-RU" dirty="0" smtClean="0"/>
              <a:t>проведение </a:t>
            </a:r>
            <a:r>
              <a:rPr lang="ru-RU" dirty="0"/>
              <a:t>групповых и индивидуальных коррекционных занятий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обеспечение доступа в здания образовательных организаций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другие условия, без которых невозможно или затруднено освоение образовательных программ дошкольного образования детьми с ОВЗ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3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08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Принципы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- коррекционная работа включается во все направления деятельности образовательной организации;</a:t>
            </a:r>
          </a:p>
          <a:p>
            <a:r>
              <a:rPr lang="ru-RU" dirty="0"/>
              <a:t>- содержание коррекционной работы – это психолого-медико- педагогическое сопровождение детей с ОВЗ, направленное на коррекцию и компенсацию отклонений в физическом и (или) психическом развитии воспитанников;</a:t>
            </a:r>
          </a:p>
          <a:p>
            <a:r>
              <a:rPr lang="ru-RU" dirty="0"/>
              <a:t>- все специалисты образовательной организации осуществляют коррекционную работу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4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7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Задачи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- обеспечение коррекции нарушений развития различных категорий детей с ОВЗ, оказание им квалифицированной помощи в освоении Программы;</a:t>
            </a:r>
          </a:p>
          <a:p>
            <a:r>
              <a:rPr lang="ru-RU" dirty="0"/>
              <a:t>- освоение детьми с ОВЗ Программы, их разностороннее развитие с учётом возрастных и индивидуальных особенностей и особых образовательных потребностей, социальной адаптации.</a:t>
            </a:r>
          </a:p>
          <a:p>
            <a:r>
              <a:rPr lang="ru-RU" b="1" dirty="0"/>
              <a:t>- </a:t>
            </a:r>
            <a:r>
              <a:rPr lang="ru-RU" dirty="0"/>
              <a:t>выбор и реализация образовательного маршрута в соответствии с ОВЗ ребёнка; преодоление затруднений в освоении Программы.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5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1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системы коррекционной работы</a:t>
            </a:r>
            <a:endParaRPr lang="ru-RU" b="1" i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1043608" y="4581127"/>
            <a:ext cx="7213848" cy="1642251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chemeClr val="bg1"/>
                </a:solidFill>
              </a:rPr>
              <a:t>включает взаимосвязанные диагностический, коррекционно-развивающий, оздоровительно-профилактический, социально-педагогический </a:t>
            </a:r>
            <a:r>
              <a:rPr lang="ru-RU" sz="2400" b="1" dirty="0" smtClean="0">
                <a:solidFill>
                  <a:schemeClr val="bg1"/>
                </a:solidFill>
              </a:rPr>
              <a:t>модули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DDE9EC"/>
                </a:solidFill>
              </a:rPr>
              <a:pPr/>
              <a:t>6</a:t>
            </a:fld>
            <a:endParaRPr lang="ru-RU">
              <a:solidFill>
                <a:srgbClr val="DDE9EC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509810352"/>
              </p:ext>
            </p:extLst>
          </p:nvPr>
        </p:nvGraphicFramePr>
        <p:xfrm>
          <a:off x="1691680" y="404664"/>
          <a:ext cx="547260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9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Содержание коррекционной работы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- выявление особых образовательных потребностей детей с ОВЗ, обусловленных недостатками в их физическом и (или) психическом развитии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(</a:t>
            </a:r>
            <a:r>
              <a:rPr lang="ru-RU" dirty="0"/>
              <a:t>содержание диагностического модуля);</a:t>
            </a:r>
          </a:p>
          <a:p>
            <a:r>
              <a:rPr lang="ru-RU" dirty="0"/>
              <a:t>- осуществление индивидуально ориентированной психолого-медико-педагогической помощи детям с ОВЗ с учетом особенностей психофизического развития и индивидуальных возможностей детей, в соответствии с рекомендациями психолого-медико-педагогической комиссии (содержание коррекционно-развивающего, оздоровительно-профилактического, социально-педагогического модулей);</a:t>
            </a:r>
          </a:p>
          <a:p>
            <a:r>
              <a:rPr lang="ru-RU" dirty="0"/>
              <a:t>- возможность освоения детьми с ОВЗ Программы и их интеграции в образовательной организации (как результат коррекционной работы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7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6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Диагностический модуль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Задачи </a:t>
            </a:r>
            <a:r>
              <a:rPr lang="ru-RU" dirty="0"/>
              <a:t>диагностического модуля: выявить и классифицировать типичные трудности, возникающие у ребёнка при освоении Программы; определить причины трудностей, возникающих у ребёнка при освоении Программы.</a:t>
            </a:r>
          </a:p>
          <a:p>
            <a:r>
              <a:rPr lang="ru-RU" b="1" dirty="0"/>
              <a:t>Содержание</a:t>
            </a:r>
            <a:r>
              <a:rPr lang="ru-RU" dirty="0"/>
              <a:t> диагностического модуля составляют программы изучения ребенка различными специалистами.</a:t>
            </a:r>
          </a:p>
          <a:p>
            <a:r>
              <a:rPr lang="ru-RU" dirty="0"/>
              <a:t>Направления, содержание комплексного изучения ребенка, перечень специалистов, изучающих причины затруднений ребенка при освоении Программы, отражены в таблице </a:t>
            </a:r>
          </a:p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file"/>
              </a:rPr>
              <a:t>Таблица 7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file"/>
              </a:rPr>
              <a:t>Таблица 8</a:t>
            </a:r>
            <a:endParaRPr lang="ru-RU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8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74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2340497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/>
              <a:t>Индивидуально ориентированная психолого-медико-педагогическая помощь детям с ОВЗ (коррекционно-развивающий, оздоровительно-профилактический, социально-педагогический модули</a:t>
            </a:r>
            <a:r>
              <a:rPr lang="ru-RU" sz="2800" b="1" i="1" dirty="0" smtClean="0"/>
              <a:t>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29600" cy="344803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Задачи</a:t>
            </a:r>
            <a:r>
              <a:rPr lang="ru-RU" dirty="0"/>
              <a:t> коррекционно-развивающего модуля:</a:t>
            </a:r>
          </a:p>
          <a:p>
            <a:r>
              <a:rPr lang="ru-RU" dirty="0"/>
              <a:t>- определить необходимые условия для реализации коррекционно-развивающей работы;</a:t>
            </a:r>
          </a:p>
          <a:p>
            <a:r>
              <a:rPr lang="ru-RU" dirty="0"/>
              <a:t>- разработать индивидуальный образовательный маршрут сопровождения ребёнка необходимыми специалистами при освоении Программы (на основе полученных диагностических данных);</a:t>
            </a:r>
          </a:p>
          <a:p>
            <a:r>
              <a:rPr lang="ru-RU" dirty="0"/>
              <a:t>- организовать взаимодействие специалистов, осуществляющих сопровождение ребёнка, испытывающего трудности в освоении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464653"/>
                </a:solidFill>
              </a:rPr>
              <a:pPr/>
              <a:t>9</a:t>
            </a:fld>
            <a:endParaRPr lang="ru-RU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2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803</Words>
  <Application>Microsoft Office PowerPoint</Application>
  <PresentationFormat>Экран (4:3)</PresentationFormat>
  <Paragraphs>72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Начальная</vt:lpstr>
      <vt:lpstr>Проектирование образовательной деятельности по профессиональной коррекции нарушений развития детей</vt:lpstr>
      <vt:lpstr>При разработке программы:</vt:lpstr>
      <vt:lpstr>Презентация PowerPoint</vt:lpstr>
      <vt:lpstr>Принципы </vt:lpstr>
      <vt:lpstr>Задачи </vt:lpstr>
      <vt:lpstr>Структура системы коррекционной работы</vt:lpstr>
      <vt:lpstr>Содержание коррекционной работы</vt:lpstr>
      <vt:lpstr>Диагностический модуль</vt:lpstr>
      <vt:lpstr>Индивидуально ориентированная психолого-медико-педагогическая помощь детям с ОВЗ (коррекционно-развивающий, оздоровительно-профилактический, социально-педагогический модули)</vt:lpstr>
      <vt:lpstr>Индивидуальный образовательный маршрут сопровождения ребёнка с ОВЗ:</vt:lpstr>
      <vt:lpstr>Индивидуальный образовательный маршрут разрабатывается </vt:lpstr>
      <vt:lpstr>Презентация PowerPoint</vt:lpstr>
      <vt:lpstr>Презентация PowerPoint</vt:lpstr>
      <vt:lpstr>Результаты коррекционной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образовательной деятельности по профессиональной коррекции нарушений развития детей</dc:title>
  <dc:creator>Марина</dc:creator>
  <cp:lastModifiedBy>marina</cp:lastModifiedBy>
  <cp:revision>1</cp:revision>
  <dcterms:created xsi:type="dcterms:W3CDTF">2015-02-01T18:08:31Z</dcterms:created>
  <dcterms:modified xsi:type="dcterms:W3CDTF">2015-02-01T18:09:39Z</dcterms:modified>
</cp:coreProperties>
</file>